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3" r:id="rId2"/>
    <p:sldId id="351" r:id="rId3"/>
    <p:sldId id="264" r:id="rId4"/>
    <p:sldId id="276" r:id="rId5"/>
    <p:sldId id="320" r:id="rId6"/>
    <p:sldId id="354" r:id="rId7"/>
    <p:sldId id="355" r:id="rId8"/>
    <p:sldId id="353" r:id="rId9"/>
    <p:sldId id="322" r:id="rId10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6924" userDrawn="1">
          <p15:clr>
            <a:srgbClr val="A4A3A4"/>
          </p15:clr>
        </p15:guide>
        <p15:guide id="4" pos="756" userDrawn="1">
          <p15:clr>
            <a:srgbClr val="A4A3A4"/>
          </p15:clr>
        </p15:guide>
        <p15:guide id="5" orient="horz" pos="182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CC79"/>
    <a:srgbClr val="6B6257"/>
    <a:srgbClr val="4B4B4B"/>
    <a:srgbClr val="4FFF9A"/>
    <a:srgbClr val="21814A"/>
    <a:srgbClr val="2DB1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7" autoAdjust="0"/>
    <p:restoredTop sz="96897" autoAdjust="0"/>
  </p:normalViewPr>
  <p:slideViewPr>
    <p:cSldViewPr snapToGrid="0">
      <p:cViewPr varScale="1">
        <p:scale>
          <a:sx n="71" d="100"/>
          <a:sy n="71" d="100"/>
        </p:scale>
        <p:origin x="96" y="96"/>
      </p:cViewPr>
      <p:guideLst>
        <p:guide pos="6924"/>
        <p:guide pos="756"/>
        <p:guide orient="horz" pos="18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492" y="72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85\STYMA%20srl\01-COMMESSE\MWM\04-Monitoraggio\MWM_analisi%20consumi%20E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85\STYMA%20srl\01-COMMESSE\MWM\04-Monitoraggio\MWM_analisi%20consumi%20E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85\STYMA%20srl\01-COMMESSE\MWM\04-Monitoraggio\MWM_analisi%20consumi%20E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85\STYMA%20srl\01-COMMESSE\MWM\04-Monitoraggio\MWM_analisi%20consumi%20E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analisi!$B$128</c:f>
              <c:strCache>
                <c:ptCount val="1"/>
                <c:pt idx="0">
                  <c:v>2016: gestione tradizionale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analisi!$A$129:$A$130</c:f>
              <c:strCache>
                <c:ptCount val="2"/>
                <c:pt idx="0">
                  <c:v>autoconsumo</c:v>
                </c:pt>
                <c:pt idx="1">
                  <c:v>autoproduzione</c:v>
                </c:pt>
              </c:strCache>
            </c:strRef>
          </c:cat>
          <c:val>
            <c:numRef>
              <c:f>analisi!$B$129:$B$130</c:f>
              <c:numCache>
                <c:formatCode>0%</c:formatCode>
                <c:ptCount val="2"/>
                <c:pt idx="0">
                  <c:v>0.33240495281597371</c:v>
                </c:pt>
                <c:pt idx="1">
                  <c:v>0.30532524935074784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5-4CB6-B36C-AD46A87BA65A}"/>
            </c:ext>
          </c:extLst>
        </c:ser>
        <c:ser>
          <c:idx val="1"/>
          <c:order val="1"/>
          <c:tx>
            <c:strRef>
              <c:f>analisi!$C$128</c:f>
              <c:strCache>
                <c:ptCount val="1"/>
                <c:pt idx="0">
                  <c:v>2020: gestione STYMA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r>
                      <a:rPr lang="en-US" baseline="0"/>
                      <a:t> </a:t>
                    </a:r>
                    <a:fld id="{354129C5-17E6-4127-B035-BCECE17FC1E7}" type="CELLRANGE">
                      <a:rPr lang="en-US" smtClean="0"/>
                      <a:pPr/>
                      <a:t>[INTERVALLOCELLE]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E15-4CB6-B36C-AD46A87BA6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105E01E7-BD0B-432F-A359-86683827DDAC}" type="CELLRANGE">
                      <a:rPr lang="en-US" smtClean="0"/>
                      <a:pPr/>
                      <a:t>[INTERVALLOCELLE]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E15-4CB6-B36C-AD46A87BA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analisi!$C$129:$C$130</c:f>
              <c:numCache>
                <c:formatCode>0%</c:formatCode>
                <c:ptCount val="2"/>
                <c:pt idx="0">
                  <c:v>0.79195999806312667</c:v>
                </c:pt>
                <c:pt idx="1">
                  <c:v>0.52109338461607568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analisi!$D$129:$D$130</c15:f>
                <c15:dlblRangeCache>
                  <c:ptCount val="2"/>
                  <c:pt idx="0">
                    <c:v>138%</c:v>
                  </c:pt>
                  <c:pt idx="1">
                    <c:v>71%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E15-4CB6-B36C-AD46A87BA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582031"/>
        <c:axId val="604610463"/>
      </c:barChart>
      <c:catAx>
        <c:axId val="60158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4610463"/>
        <c:crosses val="autoZero"/>
        <c:auto val="1"/>
        <c:lblAlgn val="ctr"/>
        <c:lblOffset val="100"/>
        <c:noMultiLvlLbl val="0"/>
      </c:catAx>
      <c:valAx>
        <c:axId val="60461046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582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analisi!$B$128</c:f>
              <c:strCache>
                <c:ptCount val="1"/>
                <c:pt idx="0">
                  <c:v>2016: gestione tradizionale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analisi!$A$131:$A$132</c:f>
              <c:strCache>
                <c:ptCount val="2"/>
                <c:pt idx="0">
                  <c:v>prelievo orario diurno</c:v>
                </c:pt>
                <c:pt idx="1">
                  <c:v>prelievo orario notturno</c:v>
                </c:pt>
              </c:strCache>
            </c:strRef>
          </c:cat>
          <c:val>
            <c:numRef>
              <c:f>analisi!$B$131:$B$132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3-406E-9E4E-D602B7583A2E}"/>
            </c:ext>
          </c:extLst>
        </c:ser>
        <c:ser>
          <c:idx val="1"/>
          <c:order val="1"/>
          <c:tx>
            <c:strRef>
              <c:f>analisi!$C$128</c:f>
              <c:strCache>
                <c:ptCount val="1"/>
                <c:pt idx="0">
                  <c:v>2020: gestione STYMA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5C4E334-248C-410D-8684-ED0155D64EF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003-406E-9E4E-D602B7583A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1D766C6-0629-43E0-8314-0994F4963A6D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003-406E-9E4E-D602B7583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analisi!$A$131:$A$132</c:f>
              <c:strCache>
                <c:ptCount val="2"/>
                <c:pt idx="0">
                  <c:v>prelievo orario diurno</c:v>
                </c:pt>
                <c:pt idx="1">
                  <c:v>prelievo orario notturno</c:v>
                </c:pt>
              </c:strCache>
            </c:strRef>
          </c:cat>
          <c:val>
            <c:numRef>
              <c:f>analisi!$C$131:$C$132</c:f>
              <c:numCache>
                <c:formatCode>0%</c:formatCode>
                <c:ptCount val="2"/>
                <c:pt idx="0">
                  <c:v>0.78261404079594254</c:v>
                </c:pt>
                <c:pt idx="1">
                  <c:v>0.63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analisi!$D$131:$D$132</c15:f>
                <c15:dlblRangeCache>
                  <c:ptCount val="2"/>
                  <c:pt idx="0">
                    <c:v>-22%</c:v>
                  </c:pt>
                  <c:pt idx="1">
                    <c:v>-37%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9003-406E-9E4E-D602B7583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582031"/>
        <c:axId val="604610463"/>
      </c:barChart>
      <c:catAx>
        <c:axId val="60158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4610463"/>
        <c:crosses val="autoZero"/>
        <c:auto val="1"/>
        <c:lblAlgn val="ctr"/>
        <c:lblOffset val="100"/>
        <c:noMultiLvlLbl val="0"/>
      </c:catAx>
      <c:valAx>
        <c:axId val="60461046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582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analisi!$B$128</c:f>
              <c:strCache>
                <c:ptCount val="1"/>
                <c:pt idx="0">
                  <c:v>2016: gestione tradizionale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analisi!$A$129:$A$130</c:f>
              <c:strCache>
                <c:ptCount val="2"/>
                <c:pt idx="0">
                  <c:v>autoconsumo</c:v>
                </c:pt>
                <c:pt idx="1">
                  <c:v>autoproduzione</c:v>
                </c:pt>
              </c:strCache>
            </c:strRef>
          </c:cat>
          <c:val>
            <c:numRef>
              <c:f>analisi!$B$129:$B$130</c:f>
              <c:numCache>
                <c:formatCode>0%</c:formatCode>
                <c:ptCount val="2"/>
                <c:pt idx="0">
                  <c:v>0.33240495281597371</c:v>
                </c:pt>
                <c:pt idx="1">
                  <c:v>0.30532524935074784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7-413C-9583-B522CC08EC33}"/>
            </c:ext>
          </c:extLst>
        </c:ser>
        <c:ser>
          <c:idx val="1"/>
          <c:order val="1"/>
          <c:tx>
            <c:strRef>
              <c:f>analisi!$C$128</c:f>
              <c:strCache>
                <c:ptCount val="1"/>
                <c:pt idx="0">
                  <c:v>2020: gestione STYMA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693C0479-CC98-4E29-8863-CF222F38D46C}" type="CELLRANGE">
                      <a:rPr lang="en-US" smtClean="0"/>
                      <a:pPr/>
                      <a:t>[INTERVALLOCELLE]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DD7-413C-9583-B522CC08EC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8D3259BF-3E65-4F03-8596-EC529E01E655}" type="CELLRANGE">
                      <a:rPr lang="en-US" smtClean="0"/>
                      <a:pPr/>
                      <a:t>[INTERVALLOCELLE]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DD7-413C-9583-B522CC08E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analisi!$C$129:$C$130</c:f>
              <c:numCache>
                <c:formatCode>0%</c:formatCode>
                <c:ptCount val="2"/>
                <c:pt idx="0">
                  <c:v>0.79195999806312667</c:v>
                </c:pt>
                <c:pt idx="1">
                  <c:v>0.52109338461607568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analisi!$D$129:$D$130</c15:f>
                <c15:dlblRangeCache>
                  <c:ptCount val="2"/>
                  <c:pt idx="0">
                    <c:v>138%</c:v>
                  </c:pt>
                  <c:pt idx="1">
                    <c:v>71%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DD7-413C-9583-B522CC08E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582031"/>
        <c:axId val="604610463"/>
      </c:barChart>
      <c:catAx>
        <c:axId val="60158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4610463"/>
        <c:crosses val="autoZero"/>
        <c:auto val="1"/>
        <c:lblAlgn val="ctr"/>
        <c:lblOffset val="100"/>
        <c:noMultiLvlLbl val="0"/>
      </c:catAx>
      <c:valAx>
        <c:axId val="60461046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582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analisi!$B$128</c:f>
              <c:strCache>
                <c:ptCount val="1"/>
                <c:pt idx="0">
                  <c:v>2016: gestione tradizionale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analisi!$A$131:$A$132</c:f>
              <c:strCache>
                <c:ptCount val="2"/>
                <c:pt idx="0">
                  <c:v>prelievo orario diurno</c:v>
                </c:pt>
                <c:pt idx="1">
                  <c:v>prelievo orario notturno</c:v>
                </c:pt>
              </c:strCache>
            </c:strRef>
          </c:cat>
          <c:val>
            <c:numRef>
              <c:f>analisi!$B$131:$B$132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7-407E-82D3-16C2B42BFF03}"/>
            </c:ext>
          </c:extLst>
        </c:ser>
        <c:ser>
          <c:idx val="1"/>
          <c:order val="1"/>
          <c:tx>
            <c:strRef>
              <c:f>analisi!$C$128</c:f>
              <c:strCache>
                <c:ptCount val="1"/>
                <c:pt idx="0">
                  <c:v>2020: gestione STYMA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77F8AFC-AF7B-4858-ACC8-00A2A0EDD9E8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737-407E-82D3-16C2B42BFF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0AFC767-B592-4448-A90D-2A8079B34C4B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737-407E-82D3-16C2B42BFF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analisi!$A$131:$A$132</c:f>
              <c:strCache>
                <c:ptCount val="2"/>
                <c:pt idx="0">
                  <c:v>prelievo orario diurno</c:v>
                </c:pt>
                <c:pt idx="1">
                  <c:v>prelievo orario notturno</c:v>
                </c:pt>
              </c:strCache>
            </c:strRef>
          </c:cat>
          <c:val>
            <c:numRef>
              <c:f>analisi!$C$131:$C$132</c:f>
              <c:numCache>
                <c:formatCode>0%</c:formatCode>
                <c:ptCount val="2"/>
                <c:pt idx="0">
                  <c:v>0.78261404079594254</c:v>
                </c:pt>
                <c:pt idx="1">
                  <c:v>0.63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analisi!$D$131:$D$132</c15:f>
                <c15:dlblRangeCache>
                  <c:ptCount val="2"/>
                  <c:pt idx="0">
                    <c:v>-22%</c:v>
                  </c:pt>
                  <c:pt idx="1">
                    <c:v>-37%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737-407E-82D3-16C2B42BF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582031"/>
        <c:axId val="604610463"/>
      </c:barChart>
      <c:catAx>
        <c:axId val="60158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4610463"/>
        <c:crosses val="autoZero"/>
        <c:auto val="1"/>
        <c:lblAlgn val="ctr"/>
        <c:lblOffset val="100"/>
        <c:noMultiLvlLbl val="0"/>
      </c:catAx>
      <c:valAx>
        <c:axId val="60461046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582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FF82B-4E55-4EA4-ABCA-C78BC88E9E79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D40F5949-5F4A-47FC-844D-5BE1E8A4174B}">
      <dgm:prSet phldrT="[Testo]" custT="1"/>
      <dgm:spPr/>
      <dgm:t>
        <a:bodyPr anchor="t" anchorCtr="0"/>
        <a:lstStyle/>
        <a:p>
          <a:r>
            <a:rPr lang="it-IT" sz="2800" b="1" dirty="0"/>
            <a:t>FASE DIAGNOSTICA</a:t>
          </a:r>
        </a:p>
        <a:p>
          <a:r>
            <a:rPr lang="it-IT" sz="1800" dirty="0"/>
            <a:t>Analisi dei consumi esistenti: cosa può essere migliorato?</a:t>
          </a:r>
        </a:p>
      </dgm:t>
    </dgm:pt>
    <dgm:pt modelId="{1A20DA72-2C6E-4A06-B052-C1E94B089D32}" type="parTrans" cxnId="{395C72F5-F97C-4BF1-8434-A55932B40E45}">
      <dgm:prSet/>
      <dgm:spPr/>
      <dgm:t>
        <a:bodyPr/>
        <a:lstStyle/>
        <a:p>
          <a:endParaRPr lang="it-IT"/>
        </a:p>
      </dgm:t>
    </dgm:pt>
    <dgm:pt modelId="{FB0F411D-BAC5-4CA6-94EF-0548F3C6553F}" type="sibTrans" cxnId="{395C72F5-F97C-4BF1-8434-A55932B40E45}">
      <dgm:prSet/>
      <dgm:spPr/>
      <dgm:t>
        <a:bodyPr/>
        <a:lstStyle/>
        <a:p>
          <a:endParaRPr lang="it-IT"/>
        </a:p>
      </dgm:t>
    </dgm:pt>
    <dgm:pt modelId="{1B951196-D9FC-47D5-9686-BE8040ED374A}">
      <dgm:prSet phldrT="[Testo]" custT="1"/>
      <dgm:spPr/>
      <dgm:t>
        <a:bodyPr anchor="t" anchorCtr="0"/>
        <a:lstStyle/>
        <a:p>
          <a:r>
            <a:rPr lang="it-IT" sz="2800" b="1" dirty="0"/>
            <a:t>FASE RISOLUTIVA</a:t>
          </a:r>
        </a:p>
        <a:p>
          <a:r>
            <a:rPr lang="it-IT" sz="1800" dirty="0"/>
            <a:t>Test e calibrazione miglioramenti: risparmiamo</a:t>
          </a:r>
        </a:p>
      </dgm:t>
    </dgm:pt>
    <dgm:pt modelId="{C5802C54-9098-4836-91F2-C299C09849BB}" type="parTrans" cxnId="{4B1D4133-4647-443B-864B-6040837B1D9F}">
      <dgm:prSet/>
      <dgm:spPr/>
      <dgm:t>
        <a:bodyPr/>
        <a:lstStyle/>
        <a:p>
          <a:endParaRPr lang="it-IT"/>
        </a:p>
      </dgm:t>
    </dgm:pt>
    <dgm:pt modelId="{4454B615-54B9-4E84-AE35-A57F8776A346}" type="sibTrans" cxnId="{4B1D4133-4647-443B-864B-6040837B1D9F}">
      <dgm:prSet/>
      <dgm:spPr/>
      <dgm:t>
        <a:bodyPr/>
        <a:lstStyle/>
        <a:p>
          <a:endParaRPr lang="it-IT"/>
        </a:p>
      </dgm:t>
    </dgm:pt>
    <dgm:pt modelId="{EB4D4D27-CAD2-4DA9-9F2C-248F26E10E79}">
      <dgm:prSet phldrT="[Testo]" custT="1"/>
      <dgm:spPr/>
      <dgm:t>
        <a:bodyPr anchor="t" anchorCtr="0"/>
        <a:lstStyle/>
        <a:p>
          <a:r>
            <a:rPr lang="it-IT" sz="2800" b="1" dirty="0"/>
            <a:t>VERIFICA RISPARMIO</a:t>
          </a:r>
        </a:p>
        <a:p>
          <a:r>
            <a:rPr lang="it-IT" sz="1800" dirty="0"/>
            <a:t>Mantenimento del risparmio nel tempo</a:t>
          </a:r>
        </a:p>
      </dgm:t>
    </dgm:pt>
    <dgm:pt modelId="{177C0388-CB44-458B-A19D-46C25AD1866F}" type="parTrans" cxnId="{E83C37B5-8656-403C-8360-F48BF3632F3F}">
      <dgm:prSet/>
      <dgm:spPr/>
      <dgm:t>
        <a:bodyPr/>
        <a:lstStyle/>
        <a:p>
          <a:endParaRPr lang="it-IT"/>
        </a:p>
      </dgm:t>
    </dgm:pt>
    <dgm:pt modelId="{9AEF2CA1-5BE8-43E7-9ACC-826D8FF0D866}" type="sibTrans" cxnId="{E83C37B5-8656-403C-8360-F48BF3632F3F}">
      <dgm:prSet/>
      <dgm:spPr/>
      <dgm:t>
        <a:bodyPr/>
        <a:lstStyle/>
        <a:p>
          <a:endParaRPr lang="it-IT"/>
        </a:p>
      </dgm:t>
    </dgm:pt>
    <dgm:pt modelId="{369C8D5C-C69D-4D90-B8A3-79354814C7A5}" type="pres">
      <dgm:prSet presAssocID="{7A8FF82B-4E55-4EA4-ABCA-C78BC88E9E79}" presName="CompostProcess" presStyleCnt="0">
        <dgm:presLayoutVars>
          <dgm:dir/>
          <dgm:resizeHandles val="exact"/>
        </dgm:presLayoutVars>
      </dgm:prSet>
      <dgm:spPr/>
    </dgm:pt>
    <dgm:pt modelId="{38E9425C-F7EA-47DB-9DB9-8CFFC720BBDC}" type="pres">
      <dgm:prSet presAssocID="{7A8FF82B-4E55-4EA4-ABCA-C78BC88E9E79}" presName="arrow" presStyleLbl="bgShp" presStyleIdx="0" presStyleCnt="1"/>
      <dgm:spPr/>
    </dgm:pt>
    <dgm:pt modelId="{D79C4521-B3E0-4254-9871-EE1C2E4B5535}" type="pres">
      <dgm:prSet presAssocID="{7A8FF82B-4E55-4EA4-ABCA-C78BC88E9E79}" presName="linearProcess" presStyleCnt="0"/>
      <dgm:spPr/>
    </dgm:pt>
    <dgm:pt modelId="{48DC8902-49B8-40F0-B67A-FD88B20BE0F0}" type="pres">
      <dgm:prSet presAssocID="{D40F5949-5F4A-47FC-844D-5BE1E8A4174B}" presName="textNode" presStyleLbl="node1" presStyleIdx="0" presStyleCnt="3">
        <dgm:presLayoutVars>
          <dgm:bulletEnabled val="1"/>
        </dgm:presLayoutVars>
      </dgm:prSet>
      <dgm:spPr/>
    </dgm:pt>
    <dgm:pt modelId="{79B0B834-7561-4073-8753-31CF45D1D7D6}" type="pres">
      <dgm:prSet presAssocID="{FB0F411D-BAC5-4CA6-94EF-0548F3C6553F}" presName="sibTrans" presStyleCnt="0"/>
      <dgm:spPr/>
    </dgm:pt>
    <dgm:pt modelId="{B9B25768-7F9C-45FC-ADF6-00F2D522BC02}" type="pres">
      <dgm:prSet presAssocID="{1B951196-D9FC-47D5-9686-BE8040ED374A}" presName="textNode" presStyleLbl="node1" presStyleIdx="1" presStyleCnt="3">
        <dgm:presLayoutVars>
          <dgm:bulletEnabled val="1"/>
        </dgm:presLayoutVars>
      </dgm:prSet>
      <dgm:spPr/>
    </dgm:pt>
    <dgm:pt modelId="{64456888-7445-47DC-833D-E7CEA3A4DCD9}" type="pres">
      <dgm:prSet presAssocID="{4454B615-54B9-4E84-AE35-A57F8776A346}" presName="sibTrans" presStyleCnt="0"/>
      <dgm:spPr/>
    </dgm:pt>
    <dgm:pt modelId="{AF0F5AA0-06DD-4050-B8F8-4FCEF3746416}" type="pres">
      <dgm:prSet presAssocID="{EB4D4D27-CAD2-4DA9-9F2C-248F26E10E7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FE7D811-34E2-4DB2-908F-EB0016BFCB0A}" type="presOf" srcId="{7A8FF82B-4E55-4EA4-ABCA-C78BC88E9E79}" destId="{369C8D5C-C69D-4D90-B8A3-79354814C7A5}" srcOrd="0" destOrd="0" presId="urn:microsoft.com/office/officeart/2005/8/layout/hProcess9"/>
    <dgm:cxn modelId="{37FD5F22-60CE-452A-A22D-93B73FF74BF7}" type="presOf" srcId="{1B951196-D9FC-47D5-9686-BE8040ED374A}" destId="{B9B25768-7F9C-45FC-ADF6-00F2D522BC02}" srcOrd="0" destOrd="0" presId="urn:microsoft.com/office/officeart/2005/8/layout/hProcess9"/>
    <dgm:cxn modelId="{33C4742B-C226-4B6C-BEAF-85BD3BFF1E14}" type="presOf" srcId="{D40F5949-5F4A-47FC-844D-5BE1E8A4174B}" destId="{48DC8902-49B8-40F0-B67A-FD88B20BE0F0}" srcOrd="0" destOrd="0" presId="urn:microsoft.com/office/officeart/2005/8/layout/hProcess9"/>
    <dgm:cxn modelId="{4B1D4133-4647-443B-864B-6040837B1D9F}" srcId="{7A8FF82B-4E55-4EA4-ABCA-C78BC88E9E79}" destId="{1B951196-D9FC-47D5-9686-BE8040ED374A}" srcOrd="1" destOrd="0" parTransId="{C5802C54-9098-4836-91F2-C299C09849BB}" sibTransId="{4454B615-54B9-4E84-AE35-A57F8776A346}"/>
    <dgm:cxn modelId="{2AFF1286-5BEF-4DBE-B770-8063E4F54892}" type="presOf" srcId="{EB4D4D27-CAD2-4DA9-9F2C-248F26E10E79}" destId="{AF0F5AA0-06DD-4050-B8F8-4FCEF3746416}" srcOrd="0" destOrd="0" presId="urn:microsoft.com/office/officeart/2005/8/layout/hProcess9"/>
    <dgm:cxn modelId="{E83C37B5-8656-403C-8360-F48BF3632F3F}" srcId="{7A8FF82B-4E55-4EA4-ABCA-C78BC88E9E79}" destId="{EB4D4D27-CAD2-4DA9-9F2C-248F26E10E79}" srcOrd="2" destOrd="0" parTransId="{177C0388-CB44-458B-A19D-46C25AD1866F}" sibTransId="{9AEF2CA1-5BE8-43E7-9ACC-826D8FF0D866}"/>
    <dgm:cxn modelId="{395C72F5-F97C-4BF1-8434-A55932B40E45}" srcId="{7A8FF82B-4E55-4EA4-ABCA-C78BC88E9E79}" destId="{D40F5949-5F4A-47FC-844D-5BE1E8A4174B}" srcOrd="0" destOrd="0" parTransId="{1A20DA72-2C6E-4A06-B052-C1E94B089D32}" sibTransId="{FB0F411D-BAC5-4CA6-94EF-0548F3C6553F}"/>
    <dgm:cxn modelId="{AA25AB76-C795-441E-98A2-30DDF53FC06C}" type="presParOf" srcId="{369C8D5C-C69D-4D90-B8A3-79354814C7A5}" destId="{38E9425C-F7EA-47DB-9DB9-8CFFC720BBDC}" srcOrd="0" destOrd="0" presId="urn:microsoft.com/office/officeart/2005/8/layout/hProcess9"/>
    <dgm:cxn modelId="{A2152B2D-A44B-43E2-8629-904CF07789B5}" type="presParOf" srcId="{369C8D5C-C69D-4D90-B8A3-79354814C7A5}" destId="{D79C4521-B3E0-4254-9871-EE1C2E4B5535}" srcOrd="1" destOrd="0" presId="urn:microsoft.com/office/officeart/2005/8/layout/hProcess9"/>
    <dgm:cxn modelId="{0410EAFF-F702-4B5C-9C8F-791078757D11}" type="presParOf" srcId="{D79C4521-B3E0-4254-9871-EE1C2E4B5535}" destId="{48DC8902-49B8-40F0-B67A-FD88B20BE0F0}" srcOrd="0" destOrd="0" presId="urn:microsoft.com/office/officeart/2005/8/layout/hProcess9"/>
    <dgm:cxn modelId="{3353E62B-B416-4FEC-96C6-EFC8A2D7DDD9}" type="presParOf" srcId="{D79C4521-B3E0-4254-9871-EE1C2E4B5535}" destId="{79B0B834-7561-4073-8753-31CF45D1D7D6}" srcOrd="1" destOrd="0" presId="urn:microsoft.com/office/officeart/2005/8/layout/hProcess9"/>
    <dgm:cxn modelId="{B263E7B3-452A-4AE4-8DB4-427F316CC780}" type="presParOf" srcId="{D79C4521-B3E0-4254-9871-EE1C2E4B5535}" destId="{B9B25768-7F9C-45FC-ADF6-00F2D522BC02}" srcOrd="2" destOrd="0" presId="urn:microsoft.com/office/officeart/2005/8/layout/hProcess9"/>
    <dgm:cxn modelId="{30F42ADF-BDEE-40F0-9FAC-C8CE91FE9374}" type="presParOf" srcId="{D79C4521-B3E0-4254-9871-EE1C2E4B5535}" destId="{64456888-7445-47DC-833D-E7CEA3A4DCD9}" srcOrd="3" destOrd="0" presId="urn:microsoft.com/office/officeart/2005/8/layout/hProcess9"/>
    <dgm:cxn modelId="{277ECF63-DB52-4D00-938B-F64C0919D2D4}" type="presParOf" srcId="{D79C4521-B3E0-4254-9871-EE1C2E4B5535}" destId="{AF0F5AA0-06DD-4050-B8F8-4FCEF374641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9425C-F7EA-47DB-9DB9-8CFFC720BBDC}">
      <dsp:nvSpPr>
        <dsp:cNvPr id="0" name=""/>
        <dsp:cNvSpPr/>
      </dsp:nvSpPr>
      <dsp:spPr>
        <a:xfrm>
          <a:off x="674095" y="0"/>
          <a:ext cx="7639743" cy="50059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DC8902-49B8-40F0-B67A-FD88B20BE0F0}">
      <dsp:nvSpPr>
        <dsp:cNvPr id="0" name=""/>
        <dsp:cNvSpPr/>
      </dsp:nvSpPr>
      <dsp:spPr>
        <a:xfrm>
          <a:off x="960" y="1501773"/>
          <a:ext cx="2730556" cy="20023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FASE DIAGNOSTICA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Analisi dei consumi esistenti: cosa può essere migliorato?</a:t>
          </a:r>
        </a:p>
      </dsp:txBody>
      <dsp:txXfrm>
        <a:off x="98707" y="1599520"/>
        <a:ext cx="2535062" cy="1806870"/>
      </dsp:txXfrm>
    </dsp:sp>
    <dsp:sp modelId="{B9B25768-7F9C-45FC-ADF6-00F2D522BC02}">
      <dsp:nvSpPr>
        <dsp:cNvPr id="0" name=""/>
        <dsp:cNvSpPr/>
      </dsp:nvSpPr>
      <dsp:spPr>
        <a:xfrm>
          <a:off x="3128688" y="1501773"/>
          <a:ext cx="2730556" cy="20023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FASE RISOLUTIVA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Test e calibrazione miglioramenti: risparmiamo</a:t>
          </a:r>
        </a:p>
      </dsp:txBody>
      <dsp:txXfrm>
        <a:off x="3226435" y="1599520"/>
        <a:ext cx="2535062" cy="1806870"/>
      </dsp:txXfrm>
    </dsp:sp>
    <dsp:sp modelId="{AF0F5AA0-06DD-4050-B8F8-4FCEF3746416}">
      <dsp:nvSpPr>
        <dsp:cNvPr id="0" name=""/>
        <dsp:cNvSpPr/>
      </dsp:nvSpPr>
      <dsp:spPr>
        <a:xfrm>
          <a:off x="6256417" y="1501773"/>
          <a:ext cx="2730556" cy="20023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VERIFICA RISPARMIO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Mantenimento del risparmio nel tempo</a:t>
          </a:r>
        </a:p>
      </dsp:txBody>
      <dsp:txXfrm>
        <a:off x="6354164" y="1599520"/>
        <a:ext cx="2535062" cy="1806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9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9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A85FED81-B1A3-4B93-AC35-CE4F9258BC9B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E1D3C3B1-2638-4439-AC08-F15D5FF0C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00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9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9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A1E0E1B3-BD79-4542-92D3-08351EFA9C49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279525"/>
            <a:ext cx="613568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9084069-6E73-4B5C-AB85-3A44C0C648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43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4069-6E73-4B5C-AB85-3A44C0C6486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24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4069-6E73-4B5C-AB85-3A44C0C6486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55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84069-6E73-4B5C-AB85-3A44C0C64862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51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61">
              <a:defRPr/>
            </a:pPr>
            <a:fld id="{A9084069-6E73-4B5C-AB85-3A44C0C64862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90661">
                <a:defRPr/>
              </a:pPr>
              <a:t>4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611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4069-6E73-4B5C-AB85-3A44C0C6486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38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4069-6E73-4B5C-AB85-3A44C0C6486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82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4069-6E73-4B5C-AB85-3A44C0C6486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04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4069-6E73-4B5C-AB85-3A44C0C6486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88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661">
              <a:defRPr/>
            </a:pPr>
            <a:fld id="{A9084069-6E73-4B5C-AB85-3A44C0C64862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90661">
                <a:defRPr/>
              </a:pPr>
              <a:t>9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433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CD5D-9A4A-48BA-BF92-CB38237FB4A7}" type="datetime1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ADCC-82A1-4360-BCCB-F81568AE1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95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0365-C499-41C8-A884-45861F4854FB}" type="datetime1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ADCC-82A1-4360-BCCB-F81568AE1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80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261B-8D60-4778-9158-47F3D9B7CABE}" type="datetime1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ADCC-82A1-4360-BCCB-F81568AE1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53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AF93-F96B-415D-96EC-AEFA55C5CFF5}" type="datetime1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ADCC-82A1-4360-BCCB-F81568AE1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9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3D4F-AAF2-4341-B951-8017762F6566}" type="datetime1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ADCC-82A1-4360-BCCB-F81568AE1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44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B937-B5B7-48F8-AE62-2D8DC684D5A4}" type="datetime1">
              <a:rPr lang="it-IT" smtClean="0"/>
              <a:t>27/11/2020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ADCC-82A1-4360-BCCB-F81568AE1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49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38EC-54CF-4691-BA13-DDD0E4BF16FE}" type="datetime1">
              <a:rPr lang="it-IT" smtClean="0"/>
              <a:t>27/11/2020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ADCC-82A1-4360-BCCB-F81568AE1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54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CEB3-478C-4B8D-A3A0-053656830E48}" type="datetime1">
              <a:rPr lang="it-IT" smtClean="0"/>
              <a:t>27/11/2020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ADCC-82A1-4360-BCCB-F81568AE1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21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4024-DC64-4454-83CD-76AE37BDA2C1}" type="datetime1">
              <a:rPr lang="it-IT" smtClean="0"/>
              <a:t>27/11/2020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ADCC-82A1-4360-BCCB-F81568AE1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95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0648-EE41-4939-BD4D-86A74B4FB6C3}" type="datetime1">
              <a:rPr lang="it-IT" smtClean="0"/>
              <a:t>27/11/2020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ADCC-82A1-4360-BCCB-F81568AE1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0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E543-A7B6-4F5B-86DB-01B6709CC083}" type="datetime1">
              <a:rPr lang="it-IT" smtClean="0"/>
              <a:t>27/11/2020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ADCC-82A1-4360-BCCB-F81568AE1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79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BAF59-52BE-43C8-BDF3-A79AEFA59E4C}" type="datetime1">
              <a:rPr lang="it-IT" smtClean="0"/>
              <a:t>27/11/2020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ADCC-82A1-4360-BCCB-F81568AE1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49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00148" y="2698458"/>
            <a:ext cx="9791700" cy="153888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3000" dirty="0">
                <a:solidFill>
                  <a:schemeClr val="bg1"/>
                </a:solidFill>
                <a:latin typeface="Gotham Rounded Book" pitchFamily="50" charset="0"/>
              </a:rPr>
              <a:t>MWM – Montalti Worldwide </a:t>
            </a:r>
            <a:r>
              <a:rPr lang="it-IT" sz="3000" dirty="0" err="1">
                <a:solidFill>
                  <a:schemeClr val="bg1"/>
                </a:solidFill>
                <a:latin typeface="Gotham Rounded Book" pitchFamily="50" charset="0"/>
              </a:rPr>
              <a:t>Moving</a:t>
            </a:r>
            <a:r>
              <a:rPr lang="it-IT" sz="3000" dirty="0">
                <a:solidFill>
                  <a:schemeClr val="bg1"/>
                </a:solidFill>
                <a:latin typeface="Gotham Rounded Book" pitchFamily="50" charset="0"/>
              </a:rPr>
              <a:t> S.r.l.</a:t>
            </a:r>
          </a:p>
          <a:p>
            <a:pPr algn="ctr"/>
            <a:endParaRPr lang="it-IT" sz="3000" dirty="0">
              <a:solidFill>
                <a:schemeClr val="bg1"/>
              </a:solidFill>
              <a:latin typeface="Gotham Rounded Book" pitchFamily="50" charset="0"/>
            </a:endParaRPr>
          </a:p>
          <a:p>
            <a:pPr algn="ctr"/>
            <a:r>
              <a:rPr lang="it-IT" sz="4000" dirty="0">
                <a:solidFill>
                  <a:srgbClr val="38CC79"/>
                </a:solidFill>
                <a:latin typeface="Gotham Rounded Book" pitchFamily="50" charset="0"/>
              </a:rPr>
              <a:t>Monitoraggio e analisi dati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43" y="1122427"/>
            <a:ext cx="3546513" cy="1080842"/>
          </a:xfrm>
          <a:prstGeom prst="rect">
            <a:avLst/>
          </a:prstGeom>
          <a:effectLst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EBC456-F1F3-4EE1-B1D6-55563A8D9881}"/>
              </a:ext>
            </a:extLst>
          </p:cNvPr>
          <p:cNvSpPr txBox="1"/>
          <p:nvPr/>
        </p:nvSpPr>
        <p:spPr>
          <a:xfrm>
            <a:off x="1537286" y="6198720"/>
            <a:ext cx="9117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38CC79"/>
                </a:solidFill>
                <a:latin typeface="Gotham Rounded Book" pitchFamily="50" charset="0"/>
              </a:rPr>
              <a:t>Cesena, 27/11/2020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A4D372-DC49-40D3-B427-BDB69115378F}"/>
              </a:ext>
            </a:extLst>
          </p:cNvPr>
          <p:cNvSpPr/>
          <p:nvPr/>
        </p:nvSpPr>
        <p:spPr>
          <a:xfrm>
            <a:off x="1200148" y="4446116"/>
            <a:ext cx="979170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Gotham Rounded Book" pitchFamily="50" charset="0"/>
              </a:rPr>
              <a:t>CASE HISTORY</a:t>
            </a:r>
          </a:p>
        </p:txBody>
      </p:sp>
    </p:spTree>
    <p:extLst>
      <p:ext uri="{BB962C8B-B14F-4D97-AF65-F5344CB8AC3E}">
        <p14:creationId xmlns:p14="http://schemas.microsoft.com/office/powerpoint/2010/main" val="335258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5518"/>
            <a:ext cx="12193200" cy="77153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69532" y="424535"/>
            <a:ext cx="6715337" cy="70788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it-IT" sz="3000" dirty="0">
                <a:solidFill>
                  <a:srgbClr val="38CC79"/>
                </a:solidFill>
                <a:latin typeface="Gotham Rounded Medium" panose="02000000000000000000" pitchFamily="50" charset="0"/>
              </a:rPr>
              <a:t>Il metodo STYMA</a:t>
            </a:r>
          </a:p>
          <a:p>
            <a:r>
              <a:rPr lang="it-IT" sz="1600" dirty="0">
                <a:solidFill>
                  <a:srgbClr val="38CC79"/>
                </a:solidFill>
                <a:latin typeface="Gotham Rounded Light" pitchFamily="50" charset="0"/>
              </a:rPr>
              <a:t>Efficientamento energetico: un percorso</a:t>
            </a:r>
          </a:p>
        </p:txBody>
      </p:sp>
      <p:sp>
        <p:nvSpPr>
          <p:cNvPr id="15" name="Segnaposto numero diapositiva 2">
            <a:extLst>
              <a:ext uri="{FF2B5EF4-FFF2-40B4-BE49-F238E27FC236}">
                <a16:creationId xmlns:a16="http://schemas.microsoft.com/office/drawing/2014/main" id="{ADCBFAA9-A4A1-48C6-86D8-ABE9E04E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A49ADCC-82A1-4360-BCCB-F81568AE164B}" type="slidenum">
              <a:rPr lang="it-IT" sz="1500">
                <a:solidFill>
                  <a:schemeClr val="bg1"/>
                </a:solidFill>
                <a:latin typeface="Gotham Rounded Bold" pitchFamily="50" charset="0"/>
              </a:rPr>
              <a:pPr/>
              <a:t>2</a:t>
            </a:fld>
            <a:endParaRPr lang="it-IT" sz="1500" dirty="0">
              <a:solidFill>
                <a:schemeClr val="bg1"/>
              </a:solidFill>
              <a:latin typeface="Gotham Rounded Bold" pitchFamily="50" charset="0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E4FA696-38B3-441A-A123-0DC774841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112950"/>
              </p:ext>
            </p:extLst>
          </p:nvPr>
        </p:nvGraphicFramePr>
        <p:xfrm>
          <a:off x="1456965" y="954664"/>
          <a:ext cx="8987934" cy="500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0185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E9425C-F7EA-47DB-9DB9-8CFFC720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8E9425C-F7EA-47DB-9DB9-8CFFC720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8E9425C-F7EA-47DB-9DB9-8CFFC720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DC8902-49B8-40F0-B67A-FD88B20B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48DC8902-49B8-40F0-B67A-FD88B20B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48DC8902-49B8-40F0-B67A-FD88B20B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25768-7F9C-45FC-ADF6-00F2D522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9B25768-7F9C-45FC-ADF6-00F2D522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9B25768-7F9C-45FC-ADF6-00F2D522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0F5AA0-06DD-4050-B8F8-4FCEF3746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F0F5AA0-06DD-4050-B8F8-4FCEF3746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F0F5AA0-06DD-4050-B8F8-4FCEF3746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24745" y="3359020"/>
            <a:ext cx="4971255" cy="1524000"/>
          </a:xfrm>
          <a:prstGeom prst="rect">
            <a:avLst/>
          </a:prstGeom>
          <a:solidFill>
            <a:srgbClr val="38CC79"/>
          </a:solidFill>
          <a:ln>
            <a:noFill/>
          </a:ln>
          <a:effectLst>
            <a:outerShdw blurRad="228600" dir="2700000" sx="101000" sy="101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94744" y="3701473"/>
            <a:ext cx="4431255" cy="4616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Medium" panose="02000000000000000000" pitchFamily="50" charset="0"/>
                <a:ea typeface="+mn-ea"/>
                <a:cs typeface="+mn-cs"/>
              </a:rPr>
              <a:t>Gestione efficiente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407065" y="4258241"/>
            <a:ext cx="3984381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 percorso cominciato nel 2017</a:t>
            </a:r>
          </a:p>
        </p:txBody>
      </p:sp>
    </p:spTree>
    <p:extLst>
      <p:ext uri="{BB962C8B-B14F-4D97-AF65-F5344CB8AC3E}">
        <p14:creationId xmlns:p14="http://schemas.microsoft.com/office/powerpoint/2010/main" val="30926056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502018" y="657225"/>
            <a:ext cx="4711857" cy="5558640"/>
          </a:xfrm>
          <a:prstGeom prst="rect">
            <a:avLst/>
          </a:prstGeom>
          <a:blipFill dpi="0" rotWithShape="1">
            <a:blip r:embed="rId3"/>
            <a:srcRect/>
            <a:stretch>
              <a:fillRect t="125" b="-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07641" y="742683"/>
            <a:ext cx="5597820" cy="5693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700" b="1" dirty="0">
                <a:solidFill>
                  <a:srgbClr val="38CC79"/>
                </a:solidFill>
                <a:latin typeface="Gotham Rounded Medium" panose="02000000000000000000" pitchFamily="50" charset="0"/>
              </a:rPr>
              <a:t>Una diversa idea di gestione</a:t>
            </a:r>
            <a:endParaRPr kumimoji="0" lang="it-IT" sz="3700" b="1" i="0" u="none" strike="noStrike" kern="1200" cap="none" spc="0" normalizeH="0" baseline="0" noProof="0" dirty="0">
              <a:ln>
                <a:noFill/>
              </a:ln>
              <a:solidFill>
                <a:srgbClr val="38CC79"/>
              </a:solidFill>
              <a:effectLst/>
              <a:uLnTx/>
              <a:uFillTx/>
              <a:latin typeface="Gotham Rounded Medium" panose="02000000000000000000" pitchFamily="50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172168-EFBC-488D-8978-F9950EC3C198}"/>
              </a:ext>
            </a:extLst>
          </p:cNvPr>
          <p:cNvSpPr txBox="1"/>
          <p:nvPr/>
        </p:nvSpPr>
        <p:spPr>
          <a:xfrm>
            <a:off x="5907641" y="3606589"/>
            <a:ext cx="4711857" cy="166321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400" b="1" dirty="0">
                <a:solidFill>
                  <a:srgbClr val="333333"/>
                </a:solidFill>
                <a:latin typeface="Gotham Rounded Book" pitchFamily="50" charset="0"/>
              </a:rPr>
              <a:t>Obiettivo: </a:t>
            </a:r>
            <a:r>
              <a:rPr lang="it-IT" sz="1400" dirty="0">
                <a:solidFill>
                  <a:srgbClr val="333333"/>
                </a:solidFill>
                <a:latin typeface="Gotham Rounded Book" pitchFamily="50" charset="0"/>
              </a:rPr>
              <a:t>Massimizzare autoconsumo fotovoltaico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Rounded Book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400" b="1" i="0" u="none" strike="noStrike" kern="120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Rounded Book" pitchFamily="50" charset="0"/>
              </a:rPr>
              <a:t>Strategia: </a:t>
            </a:r>
            <a:r>
              <a:rPr kumimoji="0" lang="it-IT" sz="1400" i="0" u="none" strike="noStrike" kern="120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Rounded Book" pitchFamily="50" charset="0"/>
              </a:rPr>
              <a:t>Usare celle come volano frigorifero di giorno, per</a:t>
            </a:r>
            <a:endParaRPr kumimoji="0" lang="it-IT" sz="1400" i="0" u="none" strike="noStrike" kern="1200" cap="none" spc="0" normalizeH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Rounded Book" pitchFamily="50" charset="0"/>
            </a:endParaRP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it-IT" sz="1400" baseline="0" noProof="0" dirty="0">
                <a:solidFill>
                  <a:srgbClr val="333333"/>
                </a:solidFill>
                <a:latin typeface="Gotham Rounded Book" pitchFamily="50" charset="0"/>
              </a:rPr>
              <a:t>Massimizzare funzionamento diurno del GF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333333"/>
                </a:solidFill>
                <a:latin typeface="Gotham Rounded Book" pitchFamily="50" charset="0"/>
              </a:rPr>
              <a:t>Ridurre funzionamento notturno del GF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93CBDC-2981-4F29-B857-BE9E9DEDC103}"/>
              </a:ext>
            </a:extLst>
          </p:cNvPr>
          <p:cNvSpPr txBox="1"/>
          <p:nvPr/>
        </p:nvSpPr>
        <p:spPr>
          <a:xfrm>
            <a:off x="5907641" y="1416483"/>
            <a:ext cx="5496674" cy="12323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400" b="1" dirty="0">
                <a:solidFill>
                  <a:srgbClr val="333333"/>
                </a:solidFill>
                <a:latin typeface="Gotham Rounded Book" pitchFamily="50" charset="0"/>
              </a:rPr>
              <a:t>Fare lo stesso (o più) con meno energia: </a:t>
            </a:r>
            <a:r>
              <a:rPr lang="it-IT" sz="1400" dirty="0">
                <a:solidFill>
                  <a:srgbClr val="333333"/>
                </a:solidFill>
                <a:latin typeface="Gotham Rounded Book" pitchFamily="50" charset="0"/>
              </a:rPr>
              <a:t>avviare un percorso di efficientamento significa conoscersi sempre meglio.</a:t>
            </a: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400" dirty="0">
                <a:solidFill>
                  <a:srgbClr val="333333"/>
                </a:solidFill>
                <a:latin typeface="Gotham Rounded Book" pitchFamily="50" charset="0"/>
              </a:rPr>
              <a:t>L’effetto collaterale? Oltre che risparmiare, migliorano le prestazioni.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Rounded Book" pitchFamily="50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5D176A-A6D2-4116-AEAB-D82C3DA4E6C4}"/>
              </a:ext>
            </a:extLst>
          </p:cNvPr>
          <p:cNvSpPr txBox="1"/>
          <p:nvPr/>
        </p:nvSpPr>
        <p:spPr>
          <a:xfrm>
            <a:off x="5802330" y="3190663"/>
            <a:ext cx="5703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38CC79"/>
                </a:solidFill>
                <a:latin typeface="Gotham Rounded Medium" panose="02000000000000000000" pitchFamily="50" charset="0"/>
              </a:rPr>
              <a:t>LA NOSTRA IDEA PER MWM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458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5518"/>
            <a:ext cx="12193200" cy="77153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00149" y="636459"/>
            <a:ext cx="97917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3000" dirty="0">
                <a:solidFill>
                  <a:srgbClr val="38CC79"/>
                </a:solidFill>
                <a:latin typeface="Gotham Rounded Bold" pitchFamily="50" charset="0"/>
              </a:rPr>
              <a:t>Risultati</a:t>
            </a:r>
          </a:p>
          <a:p>
            <a:r>
              <a:rPr lang="it-IT" sz="1600" dirty="0">
                <a:solidFill>
                  <a:srgbClr val="38CC79"/>
                </a:solidFill>
                <a:latin typeface="Gotham Rounded Light"/>
              </a:rPr>
              <a:t>Una strategia di gestione energeticamente efficace</a:t>
            </a:r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DD5930D6-383A-47C7-AE58-1EF491BD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A49ADCC-82A1-4360-BCCB-F81568AE164B}" type="slidenum">
              <a:rPr lang="it-IT" sz="1500">
                <a:solidFill>
                  <a:schemeClr val="bg1"/>
                </a:solidFill>
                <a:latin typeface="Gotham Rounded Bold" pitchFamily="50" charset="0"/>
              </a:rPr>
              <a:pPr/>
              <a:t>5</a:t>
            </a:fld>
            <a:endParaRPr lang="it-IT" sz="1500" dirty="0">
              <a:solidFill>
                <a:schemeClr val="bg1"/>
              </a:solidFill>
              <a:latin typeface="Gotham Rounded Bold" pitchFamily="50" charset="0"/>
            </a:endParaRP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2FEFB2B-3384-4D23-B256-220603405E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431608"/>
              </p:ext>
            </p:extLst>
          </p:nvPr>
        </p:nvGraphicFramePr>
        <p:xfrm>
          <a:off x="1055999" y="1678428"/>
          <a:ext cx="504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D2B59EDD-1803-4105-97E1-AEFC58976C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989807"/>
              </p:ext>
            </p:extLst>
          </p:nvPr>
        </p:nvGraphicFramePr>
        <p:xfrm>
          <a:off x="6313800" y="1678429"/>
          <a:ext cx="504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515525-E927-44C6-B6F1-9871F620AA13}"/>
              </a:ext>
            </a:extLst>
          </p:cNvPr>
          <p:cNvSpPr txBox="1"/>
          <p:nvPr/>
        </p:nvSpPr>
        <p:spPr>
          <a:xfrm>
            <a:off x="6313800" y="4567922"/>
            <a:ext cx="5040000" cy="880369"/>
          </a:xfrm>
          <a:prstGeom prst="rect">
            <a:avLst/>
          </a:prstGeom>
          <a:noFill/>
          <a:ln w="28575">
            <a:solidFill>
              <a:srgbClr val="38CC7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solidFill>
                  <a:srgbClr val="4F554A"/>
                </a:solidFill>
                <a:latin typeface="Calibri"/>
              </a:rPr>
              <a:t>Riduzione di prelievi da rete e bollette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38CC79"/>
                </a:solidFill>
                <a:latin typeface="Calibri"/>
              </a:rPr>
              <a:t>risparmio economico</a:t>
            </a:r>
            <a:endParaRPr lang="it-IT" dirty="0">
              <a:solidFill>
                <a:srgbClr val="4F554A"/>
              </a:solidFill>
              <a:latin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A993B5-4E66-4EC5-89D6-AB36CF7D5DFE}"/>
              </a:ext>
            </a:extLst>
          </p:cNvPr>
          <p:cNvSpPr txBox="1"/>
          <p:nvPr/>
        </p:nvSpPr>
        <p:spPr>
          <a:xfrm>
            <a:off x="1055999" y="4567922"/>
            <a:ext cx="5040000" cy="880369"/>
          </a:xfrm>
          <a:prstGeom prst="rect">
            <a:avLst/>
          </a:prstGeom>
          <a:noFill/>
          <a:ln w="28575">
            <a:solidFill>
              <a:srgbClr val="38CC7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solidFill>
                  <a:srgbClr val="4F554A"/>
                </a:solidFill>
                <a:latin typeface="Calibri"/>
              </a:rPr>
              <a:t>Miglior utilizzo impianto fotovoltaico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38CC79"/>
                </a:solidFill>
                <a:latin typeface="Calibri"/>
              </a:rPr>
              <a:t>rientro investimento accelerato</a:t>
            </a:r>
            <a:endParaRPr lang="it-IT" dirty="0">
              <a:solidFill>
                <a:srgbClr val="4F554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98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5518"/>
            <a:ext cx="12193200" cy="77153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00149" y="636459"/>
            <a:ext cx="42340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3000" dirty="0">
                <a:solidFill>
                  <a:srgbClr val="38CC79"/>
                </a:solidFill>
                <a:latin typeface="Gotham Rounded Bold" pitchFamily="50" charset="0"/>
              </a:rPr>
              <a:t>Risultati</a:t>
            </a:r>
          </a:p>
          <a:p>
            <a:r>
              <a:rPr lang="it-IT" sz="1600" dirty="0">
                <a:solidFill>
                  <a:srgbClr val="38CC79"/>
                </a:solidFill>
                <a:latin typeface="Gotham Rounded Light"/>
              </a:rPr>
              <a:t>Efficacia di gestione impianto fotovoltaico</a:t>
            </a:r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DD5930D6-383A-47C7-AE58-1EF491BD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A49ADCC-82A1-4360-BCCB-F81568AE164B}" type="slidenum">
              <a:rPr lang="it-IT" sz="1500">
                <a:solidFill>
                  <a:schemeClr val="bg1"/>
                </a:solidFill>
                <a:latin typeface="Gotham Rounded Bold" pitchFamily="50" charset="0"/>
              </a:rPr>
              <a:pPr/>
              <a:t>6</a:t>
            </a:fld>
            <a:endParaRPr lang="it-IT" sz="1500" dirty="0">
              <a:solidFill>
                <a:schemeClr val="bg1"/>
              </a:solidFill>
              <a:latin typeface="Gotham Rounded Bold" pitchFamily="50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E17B71-3FEB-43AA-ACCB-2E2AC1713A99}"/>
              </a:ext>
            </a:extLst>
          </p:cNvPr>
          <p:cNvSpPr txBox="1"/>
          <p:nvPr/>
        </p:nvSpPr>
        <p:spPr>
          <a:xfrm>
            <a:off x="6606988" y="1676449"/>
            <a:ext cx="4746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8CC79"/>
                </a:solidFill>
              </a:rPr>
              <a:t>AUTOCONSUMO</a:t>
            </a:r>
          </a:p>
          <a:p>
            <a:r>
              <a:rPr lang="it-IT" dirty="0"/>
              <a:t>La quota di energia prodotta dall’impianto fotovoltaico e utilizzata internamente al sito è più che raddoppiata, arrivando a </a:t>
            </a:r>
            <a:r>
              <a:rPr lang="it-IT" b="1" dirty="0">
                <a:solidFill>
                  <a:srgbClr val="38CC79"/>
                </a:solidFill>
              </a:rPr>
              <a:t>valori dell’80%</a:t>
            </a:r>
            <a:endParaRPr lang="en-US" b="1" dirty="0">
              <a:solidFill>
                <a:srgbClr val="38CC79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B832461-D523-4882-AAA4-0743D8B1ADBB}"/>
              </a:ext>
            </a:extLst>
          </p:cNvPr>
          <p:cNvSpPr txBox="1"/>
          <p:nvPr/>
        </p:nvSpPr>
        <p:spPr>
          <a:xfrm>
            <a:off x="6606988" y="3151059"/>
            <a:ext cx="4746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8CC79"/>
                </a:solidFill>
              </a:rPr>
              <a:t>AUTOPRODUZIONE</a:t>
            </a:r>
          </a:p>
          <a:p>
            <a:r>
              <a:rPr lang="it-IT" dirty="0"/>
              <a:t>La quota di energia consumata all’interno del sito che viene autoprodotta grazie all’impianto fotovoltaico raggiunge </a:t>
            </a:r>
            <a:r>
              <a:rPr lang="it-IT" b="1" dirty="0">
                <a:solidFill>
                  <a:srgbClr val="38CC79"/>
                </a:solidFill>
              </a:rPr>
              <a:t>valori dell’50%</a:t>
            </a:r>
            <a:endParaRPr lang="en-US" b="1" dirty="0">
              <a:solidFill>
                <a:srgbClr val="38CC79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E6008E-11E6-4E11-91B1-56EF9A6E2F76}"/>
              </a:ext>
            </a:extLst>
          </p:cNvPr>
          <p:cNvSpPr txBox="1"/>
          <p:nvPr/>
        </p:nvSpPr>
        <p:spPr>
          <a:xfrm>
            <a:off x="6606987" y="4687976"/>
            <a:ext cx="474681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Due facce della stessa medaglia</a:t>
            </a:r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A9467BF-ABC6-4833-9C2A-AC53BECE3477}"/>
              </a:ext>
            </a:extLst>
          </p:cNvPr>
          <p:cNvSpPr txBox="1"/>
          <p:nvPr/>
        </p:nvSpPr>
        <p:spPr>
          <a:xfrm>
            <a:off x="6606987" y="5209230"/>
            <a:ext cx="4746811" cy="369332"/>
          </a:xfrm>
          <a:prstGeom prst="rect">
            <a:avLst/>
          </a:prstGeom>
          <a:noFill/>
          <a:ln w="38100">
            <a:solidFill>
              <a:srgbClr val="38CC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RIDUZIONE TEMPO RITORNO INVESTIMENTO</a:t>
            </a:r>
            <a:endParaRPr lang="en-US" b="1" dirty="0"/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6A544630-3ECB-4FEA-A707-B59D0AC54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801954"/>
              </p:ext>
            </p:extLst>
          </p:nvPr>
        </p:nvGraphicFramePr>
        <p:xfrm>
          <a:off x="1055999" y="1678428"/>
          <a:ext cx="504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550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5518"/>
            <a:ext cx="12193200" cy="771530"/>
          </a:xfrm>
          <a:prstGeom prst="rect">
            <a:avLst/>
          </a:prstGeom>
        </p:spPr>
      </p:pic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DD5930D6-383A-47C7-AE58-1EF491BD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A49ADCC-82A1-4360-BCCB-F81568AE164B}" type="slidenum">
              <a:rPr lang="it-IT" sz="1500">
                <a:solidFill>
                  <a:schemeClr val="bg1"/>
                </a:solidFill>
                <a:latin typeface="Gotham Rounded Bold" pitchFamily="50" charset="0"/>
              </a:rPr>
              <a:pPr/>
              <a:t>7</a:t>
            </a:fld>
            <a:endParaRPr lang="it-IT" sz="1500" dirty="0">
              <a:solidFill>
                <a:schemeClr val="bg1"/>
              </a:solidFill>
              <a:latin typeface="Gotham Rounded Bold" pitchFamily="50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4CA902-4E42-4AB0-910B-FDA0273A090B}"/>
              </a:ext>
            </a:extLst>
          </p:cNvPr>
          <p:cNvSpPr txBox="1"/>
          <p:nvPr/>
        </p:nvSpPr>
        <p:spPr>
          <a:xfrm>
            <a:off x="1200149" y="636459"/>
            <a:ext cx="97917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3000" dirty="0">
                <a:solidFill>
                  <a:srgbClr val="38CC79"/>
                </a:solidFill>
                <a:latin typeface="Gotham Rounded Bold" pitchFamily="50" charset="0"/>
              </a:rPr>
              <a:t>Risultati</a:t>
            </a:r>
          </a:p>
          <a:p>
            <a:r>
              <a:rPr lang="it-IT" sz="1600" dirty="0">
                <a:solidFill>
                  <a:srgbClr val="38CC79"/>
                </a:solidFill>
                <a:latin typeface="Gotham Rounded Light"/>
              </a:rPr>
              <a:t>Riduzione del prelievo da rete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33A612-06B2-4D70-BC80-9528AE755E98}"/>
              </a:ext>
            </a:extLst>
          </p:cNvPr>
          <p:cNvSpPr txBox="1"/>
          <p:nvPr/>
        </p:nvSpPr>
        <p:spPr>
          <a:xfrm>
            <a:off x="1103171" y="1589363"/>
            <a:ext cx="4775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8CC79"/>
                </a:solidFill>
              </a:rPr>
              <a:t>PRELIEVO IN ORARIO DIURNO</a:t>
            </a:r>
          </a:p>
          <a:p>
            <a:r>
              <a:rPr lang="it-IT" dirty="0"/>
              <a:t>La quota di energia consumata proviene sempre più dal fotovoltaico, il prelievo da rete </a:t>
            </a:r>
            <a:r>
              <a:rPr lang="it-IT" b="1" dirty="0">
                <a:solidFill>
                  <a:srgbClr val="38CC79"/>
                </a:solidFill>
              </a:rPr>
              <a:t>si riduce del 22%</a:t>
            </a:r>
            <a:endParaRPr lang="en-US" b="1" dirty="0">
              <a:solidFill>
                <a:srgbClr val="38CC79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A17A06-057C-48DC-810E-80B8346F6B3A}"/>
              </a:ext>
            </a:extLst>
          </p:cNvPr>
          <p:cNvSpPr txBox="1"/>
          <p:nvPr/>
        </p:nvSpPr>
        <p:spPr>
          <a:xfrm>
            <a:off x="1103171" y="3063973"/>
            <a:ext cx="474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8CC79"/>
                </a:solidFill>
              </a:rPr>
              <a:t>PRELIEVO IN ORARIO NOTTURNO</a:t>
            </a:r>
          </a:p>
          <a:p>
            <a:r>
              <a:rPr lang="it-IT" dirty="0"/>
              <a:t>Le accensioni degli impianti sono sempre meno frequenti, il prelievo da rete </a:t>
            </a:r>
            <a:r>
              <a:rPr lang="it-IT" b="1" dirty="0">
                <a:solidFill>
                  <a:srgbClr val="38CC79"/>
                </a:solidFill>
              </a:rPr>
              <a:t>si riduce del 37%</a:t>
            </a:r>
            <a:endParaRPr lang="en-US" b="1" dirty="0">
              <a:solidFill>
                <a:srgbClr val="38CC79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ACD7B2-DF95-4B54-9E69-EED8661B057E}"/>
              </a:ext>
            </a:extLst>
          </p:cNvPr>
          <p:cNvSpPr txBox="1"/>
          <p:nvPr/>
        </p:nvSpPr>
        <p:spPr>
          <a:xfrm>
            <a:off x="1103170" y="4600890"/>
            <a:ext cx="474681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Due facce della stessa medaglia</a:t>
            </a:r>
            <a:endParaRPr lang="en-US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C95538B-DD4D-4EA3-8EF0-D6D6497E7E8D}"/>
              </a:ext>
            </a:extLst>
          </p:cNvPr>
          <p:cNvSpPr txBox="1"/>
          <p:nvPr/>
        </p:nvSpPr>
        <p:spPr>
          <a:xfrm>
            <a:off x="1103170" y="5122144"/>
            <a:ext cx="4746811" cy="369332"/>
          </a:xfrm>
          <a:prstGeom prst="rect">
            <a:avLst/>
          </a:prstGeom>
          <a:noFill/>
          <a:ln w="38100">
            <a:solidFill>
              <a:srgbClr val="38CC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-30% BOLLETTA </a:t>
            </a:r>
            <a:endParaRPr lang="en-US" b="1" dirty="0"/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731B1F34-0A70-4AB8-B952-FD878D662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420221"/>
              </p:ext>
            </p:extLst>
          </p:nvPr>
        </p:nvGraphicFramePr>
        <p:xfrm>
          <a:off x="6313800" y="1678429"/>
          <a:ext cx="504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095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5518"/>
            <a:ext cx="12193200" cy="7715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530C6E2-395E-438B-BDBD-02E969F20444}"/>
              </a:ext>
            </a:extLst>
          </p:cNvPr>
          <p:cNvSpPr txBox="1"/>
          <p:nvPr/>
        </p:nvSpPr>
        <p:spPr>
          <a:xfrm>
            <a:off x="1200149" y="1502962"/>
            <a:ext cx="7098610" cy="2957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4F554A"/>
                </a:solidFill>
                <a:latin typeface="Calibri"/>
              </a:rPr>
              <a:t>Grazie al </a:t>
            </a:r>
            <a:r>
              <a:rPr lang="it-IT" b="1" dirty="0">
                <a:solidFill>
                  <a:srgbClr val="4F554A"/>
                </a:solidFill>
                <a:latin typeface="Calibri"/>
              </a:rPr>
              <a:t>monitoraggio continuo dei consumi </a:t>
            </a:r>
            <a:r>
              <a:rPr lang="it-IT" dirty="0">
                <a:solidFill>
                  <a:srgbClr val="4F554A"/>
                </a:solidFill>
                <a:latin typeface="Calibri"/>
              </a:rPr>
              <a:t>abbiamo ottenuto: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b="1" dirty="0">
                <a:solidFill>
                  <a:srgbClr val="38CC79"/>
                </a:solidFill>
                <a:latin typeface="Calibri"/>
              </a:rPr>
              <a:t>Contabilità energetica </a:t>
            </a:r>
            <a:r>
              <a:rPr lang="it-IT" dirty="0">
                <a:solidFill>
                  <a:srgbClr val="4F554A"/>
                </a:solidFill>
                <a:latin typeface="Calibri"/>
              </a:rPr>
              <a:t>aggiornata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solidFill>
                  <a:srgbClr val="4F554A"/>
                </a:solidFill>
                <a:latin typeface="Calibri"/>
              </a:rPr>
              <a:t>Tempestiva </a:t>
            </a:r>
            <a:r>
              <a:rPr lang="it-IT" b="1" dirty="0">
                <a:solidFill>
                  <a:srgbClr val="38CC79"/>
                </a:solidFill>
                <a:latin typeface="Calibri"/>
              </a:rPr>
              <a:t>segnalazione anomalie </a:t>
            </a:r>
            <a:r>
              <a:rPr lang="it-IT" dirty="0">
                <a:solidFill>
                  <a:srgbClr val="4F554A"/>
                </a:solidFill>
                <a:latin typeface="Calibri"/>
              </a:rPr>
              <a:t>funzionamento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solidFill>
                  <a:srgbClr val="4F554A"/>
                </a:solidFill>
                <a:latin typeface="Calibri"/>
              </a:rPr>
              <a:t>Miglior utilizzo impianto fotovoltaico: </a:t>
            </a:r>
            <a:r>
              <a:rPr lang="it-IT" b="1" dirty="0">
                <a:solidFill>
                  <a:srgbClr val="38CC79"/>
                </a:solidFill>
                <a:latin typeface="Calibri"/>
              </a:rPr>
              <a:t>rientro investimento accelerato</a:t>
            </a:r>
            <a:endParaRPr lang="it-IT" dirty="0">
              <a:solidFill>
                <a:srgbClr val="4F554A"/>
              </a:solidFill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solidFill>
                  <a:srgbClr val="4F554A"/>
                </a:solidFill>
                <a:latin typeface="Calibri"/>
              </a:rPr>
              <a:t>Riduzione di prelievi da rete e bollette: </a:t>
            </a:r>
            <a:r>
              <a:rPr lang="it-IT" b="1" dirty="0">
                <a:solidFill>
                  <a:srgbClr val="38CC79"/>
                </a:solidFill>
                <a:latin typeface="Calibri"/>
              </a:rPr>
              <a:t>risparmio economico</a:t>
            </a:r>
            <a:endParaRPr lang="it-IT" dirty="0">
              <a:solidFill>
                <a:srgbClr val="4F554A"/>
              </a:solidFill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solidFill>
                  <a:srgbClr val="4F554A"/>
                </a:solidFill>
                <a:latin typeface="Calibri"/>
              </a:rPr>
              <a:t>Maggior </a:t>
            </a:r>
            <a:r>
              <a:rPr lang="it-IT" b="1" dirty="0">
                <a:solidFill>
                  <a:srgbClr val="38CC79"/>
                </a:solidFill>
                <a:latin typeface="Calibri"/>
              </a:rPr>
              <a:t>controllo di gestione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>
                <a:solidFill>
                  <a:srgbClr val="4F554A"/>
                </a:solidFill>
                <a:latin typeface="Calibri"/>
              </a:rPr>
              <a:t>Verifica e adeguamento </a:t>
            </a:r>
            <a:r>
              <a:rPr lang="it-IT" b="1" dirty="0">
                <a:solidFill>
                  <a:srgbClr val="38CC79"/>
                </a:solidFill>
                <a:latin typeface="Calibri"/>
              </a:rPr>
              <a:t>efficacia </a:t>
            </a:r>
            <a:r>
              <a:rPr lang="it-IT" dirty="0">
                <a:solidFill>
                  <a:srgbClr val="4F554A"/>
                </a:solidFill>
                <a:latin typeface="Calibri"/>
              </a:rPr>
              <a:t>misure correttive</a:t>
            </a:r>
            <a:endParaRPr lang="it-IT" dirty="0">
              <a:solidFill>
                <a:srgbClr val="38CC79"/>
              </a:solidFill>
              <a:latin typeface="Calibri"/>
            </a:endParaRPr>
          </a:p>
        </p:txBody>
      </p:sp>
      <p:pic>
        <p:nvPicPr>
          <p:cNvPr id="10242" name="Picture 2" descr="Risultato immagini per stretta di mano&quot;">
            <a:extLst>
              <a:ext uri="{FF2B5EF4-FFF2-40B4-BE49-F238E27FC236}">
                <a16:creationId xmlns:a16="http://schemas.microsoft.com/office/drawing/2014/main" id="{6785DE18-7FDB-4E51-9E3B-C06E8A0F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01" y="3866606"/>
            <a:ext cx="3814766" cy="190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DD5930D6-383A-47C7-AE58-1EF491BD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A49ADCC-82A1-4360-BCCB-F81568AE164B}" type="slidenum">
              <a:rPr lang="it-IT" sz="1500">
                <a:solidFill>
                  <a:schemeClr val="bg1"/>
                </a:solidFill>
                <a:latin typeface="Gotham Rounded Bold" pitchFamily="50" charset="0"/>
              </a:rPr>
              <a:pPr/>
              <a:t>8</a:t>
            </a:fld>
            <a:endParaRPr lang="it-IT" sz="1500" dirty="0">
              <a:solidFill>
                <a:schemeClr val="bg1"/>
              </a:solidFill>
              <a:latin typeface="Gotham Rounded Bold" pitchFamily="50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BE161E-B381-442C-B5E8-D24F5264DC1C}"/>
              </a:ext>
            </a:extLst>
          </p:cNvPr>
          <p:cNvSpPr txBox="1"/>
          <p:nvPr/>
        </p:nvSpPr>
        <p:spPr>
          <a:xfrm>
            <a:off x="1200149" y="636459"/>
            <a:ext cx="97917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3000" dirty="0">
                <a:solidFill>
                  <a:srgbClr val="38CC79"/>
                </a:solidFill>
                <a:latin typeface="Gotham Rounded Bold" pitchFamily="50" charset="0"/>
              </a:rPr>
              <a:t>Quanto vale?</a:t>
            </a:r>
          </a:p>
          <a:p>
            <a:r>
              <a:rPr lang="it-IT" sz="1600" dirty="0">
                <a:solidFill>
                  <a:srgbClr val="38CC79"/>
                </a:solidFill>
                <a:latin typeface="Gotham Rounded Light"/>
              </a:rPr>
              <a:t>Una strategia di gestione energeticamente efficace</a:t>
            </a:r>
          </a:p>
        </p:txBody>
      </p:sp>
    </p:spTree>
    <p:extLst>
      <p:ext uri="{BB962C8B-B14F-4D97-AF65-F5344CB8AC3E}">
        <p14:creationId xmlns:p14="http://schemas.microsoft.com/office/powerpoint/2010/main" val="11643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67" y="1167049"/>
            <a:ext cx="4518061" cy="1376933"/>
          </a:xfrm>
          <a:prstGeom prst="rect">
            <a:avLst/>
          </a:prstGeom>
          <a:effectLst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EBC456-F1F3-4EE1-B1D6-55563A8D9881}"/>
              </a:ext>
            </a:extLst>
          </p:cNvPr>
          <p:cNvSpPr txBox="1"/>
          <p:nvPr/>
        </p:nvSpPr>
        <p:spPr>
          <a:xfrm>
            <a:off x="1537287" y="6076800"/>
            <a:ext cx="9117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8CC79"/>
                </a:solidFill>
                <a:effectLst/>
                <a:uLnTx/>
                <a:uFillTx/>
                <a:latin typeface="Gotham Rounded Book" pitchFamily="50" charset="0"/>
                <a:ea typeface="+mn-ea"/>
                <a:cs typeface="+mn-cs"/>
              </a:rPr>
              <a:t>Cesena, 27/11/2020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9D5100-25CB-4D3A-83A9-25BB06EF8309}"/>
              </a:ext>
            </a:extLst>
          </p:cNvPr>
          <p:cNvSpPr txBox="1"/>
          <p:nvPr/>
        </p:nvSpPr>
        <p:spPr>
          <a:xfrm>
            <a:off x="1700592" y="3429000"/>
            <a:ext cx="8790810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Concretamente impegnati a farvi risparmiare energia</a:t>
            </a:r>
          </a:p>
        </p:txBody>
      </p:sp>
    </p:spTree>
    <p:extLst>
      <p:ext uri="{BB962C8B-B14F-4D97-AF65-F5344CB8AC3E}">
        <p14:creationId xmlns:p14="http://schemas.microsoft.com/office/powerpoint/2010/main" val="8271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STYMA">
      <a:dk1>
        <a:srgbClr val="4F554A"/>
      </a:dk1>
      <a:lt1>
        <a:sysClr val="window" lastClr="FFFFFF"/>
      </a:lt1>
      <a:dk2>
        <a:srgbClr val="292929"/>
      </a:dk2>
      <a:lt2>
        <a:srgbClr val="2FAC66"/>
      </a:lt2>
      <a:accent1>
        <a:srgbClr val="2FAC66"/>
      </a:accent1>
      <a:accent2>
        <a:srgbClr val="959C8E"/>
      </a:accent2>
      <a:accent3>
        <a:srgbClr val="C5C5FF"/>
      </a:accent3>
      <a:accent4>
        <a:srgbClr val="99CC00"/>
      </a:accent4>
      <a:accent5>
        <a:srgbClr val="FFBE7D"/>
      </a:accent5>
      <a:accent6>
        <a:srgbClr val="99CCFF"/>
      </a:accent6>
      <a:hlink>
        <a:srgbClr val="FFFFFF"/>
      </a:hlink>
      <a:folHlink>
        <a:srgbClr val="CDD2C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355</Words>
  <Application>Microsoft Office PowerPoint</Application>
  <PresentationFormat>Widescreen</PresentationFormat>
  <Paragraphs>74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 Sasselli</dc:creator>
  <cp:lastModifiedBy>Enrico Montevecchi</cp:lastModifiedBy>
  <cp:revision>191</cp:revision>
  <cp:lastPrinted>2019-11-20T17:31:15Z</cp:lastPrinted>
  <dcterms:created xsi:type="dcterms:W3CDTF">2019-11-06T09:53:21Z</dcterms:created>
  <dcterms:modified xsi:type="dcterms:W3CDTF">2020-11-27T15:16:41Z</dcterms:modified>
</cp:coreProperties>
</file>